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8" r:id="rId2"/>
    <p:sldId id="259" r:id="rId3"/>
    <p:sldId id="262" r:id="rId4"/>
    <p:sldId id="263" r:id="rId5"/>
    <p:sldId id="264" r:id="rId6"/>
    <p:sldId id="261" r:id="rId7"/>
    <p:sldId id="267" r:id="rId8"/>
    <p:sldId id="272" r:id="rId9"/>
    <p:sldId id="266" r:id="rId10"/>
    <p:sldId id="271" r:id="rId11"/>
    <p:sldId id="268" r:id="rId12"/>
    <p:sldId id="269" r:id="rId13"/>
    <p:sldId id="270" r:id="rId14"/>
    <p:sldId id="273" r:id="rId15"/>
    <p:sldId id="26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p:restoredTop sz="94674"/>
  </p:normalViewPr>
  <p:slideViewPr>
    <p:cSldViewPr snapToGrid="0" snapToObjects="1" showGuides="1">
      <p:cViewPr varScale="1">
        <p:scale>
          <a:sx n="124" d="100"/>
          <a:sy n="124" d="100"/>
        </p:scale>
        <p:origin x="632" y="16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g>
</file>

<file path=ppt/media/image5.gif>
</file>

<file path=ppt/media/image6.tiff>
</file>

<file path=ppt/media/image7.gif>
</file>

<file path=ppt/media/image8.gi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80C88E-044D-874A-964A-051A5D6BA292}" type="datetimeFigureOut">
              <a:rPr lang="en-US" smtClean="0"/>
              <a:t>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8E8C46-0878-2146-9A43-7713366739ED}" type="slidenum">
              <a:rPr lang="en-US" smtClean="0"/>
              <a:t>‹#›</a:t>
            </a:fld>
            <a:endParaRPr lang="en-US"/>
          </a:p>
        </p:txBody>
      </p:sp>
    </p:spTree>
    <p:extLst>
      <p:ext uri="{BB962C8B-B14F-4D97-AF65-F5344CB8AC3E}">
        <p14:creationId xmlns:p14="http://schemas.microsoft.com/office/powerpoint/2010/main" val="9163500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B1A5403-222D-F646-806A-D888BEFCE30F}" type="datetimeFigureOut">
              <a:rPr lang="en-US" smtClean="0"/>
              <a:t>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83C05-585C-D349-B36F-403CD73238E1}" type="slidenum">
              <a:rPr lang="en-US" smtClean="0"/>
              <a:t>‹#›</a:t>
            </a:fld>
            <a:endParaRPr lang="en-US"/>
          </a:p>
        </p:txBody>
      </p:sp>
      <p:sp>
        <p:nvSpPr>
          <p:cNvPr id="7" name="Rectangle 6"/>
          <p:cNvSpPr/>
          <p:nvPr userDrawn="1"/>
        </p:nvSpPr>
        <p:spPr>
          <a:xfrm>
            <a:off x="0" y="0"/>
            <a:ext cx="12192000" cy="697042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ctrTitle"/>
          </p:nvPr>
        </p:nvSpPr>
        <p:spPr>
          <a:xfrm>
            <a:off x="1524000" y="1122363"/>
            <a:ext cx="9144000" cy="2387600"/>
          </a:xfrm>
        </p:spPr>
        <p:txBody>
          <a:bodyPr anchor="b"/>
          <a:lstStyle>
            <a:lvl1pPr algn="l">
              <a:defRPr sz="6000">
                <a:solidFill>
                  <a:schemeClr val="bg1"/>
                </a:solidFill>
              </a:defRPr>
            </a:lvl1pPr>
          </a:lstStyle>
          <a:p>
            <a:r>
              <a:rPr lang="en-US" dirty="0"/>
              <a:t>Click to edit Master title style</a:t>
            </a:r>
          </a:p>
        </p:txBody>
      </p:sp>
      <p:sp>
        <p:nvSpPr>
          <p:cNvPr id="10" name="Subtitle 2"/>
          <p:cNvSpPr>
            <a:spLocks noGrp="1"/>
          </p:cNvSpPr>
          <p:nvPr>
            <p:ph type="subTitle" idx="1"/>
          </p:nvPr>
        </p:nvSpPr>
        <p:spPr>
          <a:xfrm>
            <a:off x="1524000" y="3602038"/>
            <a:ext cx="9144000" cy="1655762"/>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4099" y="5981076"/>
            <a:ext cx="1595850" cy="680439"/>
          </a:xfrm>
          <a:prstGeom prst="rect">
            <a:avLst/>
          </a:prstGeom>
        </p:spPr>
      </p:pic>
    </p:spTree>
    <p:extLst>
      <p:ext uri="{BB962C8B-B14F-4D97-AF65-F5344CB8AC3E}">
        <p14:creationId xmlns:p14="http://schemas.microsoft.com/office/powerpoint/2010/main" val="8221219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1A5403-222D-F646-806A-D888BEFCE30F}" type="datetimeFigureOut">
              <a:rPr lang="en-US" smtClean="0"/>
              <a:t>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1127916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1A5403-222D-F646-806A-D888BEFCE30F}" type="datetimeFigureOut">
              <a:rPr lang="en-US" smtClean="0"/>
              <a:t>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1055001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1A5403-222D-F646-806A-D888BEFCE30F}" type="datetimeFigureOut">
              <a:rPr lang="en-US" smtClean="0"/>
              <a:t>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17811031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B1A5403-222D-F646-806A-D888BEFCE30F}" type="datetimeFigureOut">
              <a:rPr lang="en-US" smtClean="0"/>
              <a:t>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83C05-585C-D349-B36F-403CD73238E1}" type="slidenum">
              <a:rPr lang="en-US" smtClean="0"/>
              <a:t>‹#›</a:t>
            </a:fld>
            <a:endParaRPr lang="en-US"/>
          </a:p>
        </p:txBody>
      </p:sp>
      <p:sp>
        <p:nvSpPr>
          <p:cNvPr id="2" name="Rectangle 1"/>
          <p:cNvSpPr/>
          <p:nvPr userDrawn="1"/>
        </p:nvSpPr>
        <p:spPr>
          <a:xfrm>
            <a:off x="6090835" y="5331417"/>
            <a:ext cx="1069382" cy="15265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66102" y="0"/>
            <a:ext cx="7429174" cy="6970426"/>
          </a:xfrm>
          <a:prstGeom prst="rect">
            <a:avLst/>
          </a:prstGeom>
        </p:spPr>
      </p:pic>
      <p:sp>
        <p:nvSpPr>
          <p:cNvPr id="7" name="Rectangle 6"/>
          <p:cNvSpPr/>
          <p:nvPr userDrawn="1"/>
        </p:nvSpPr>
        <p:spPr>
          <a:xfrm>
            <a:off x="1" y="0"/>
            <a:ext cx="6090834" cy="697042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ctrTitle" hasCustomPrompt="1"/>
          </p:nvPr>
        </p:nvSpPr>
        <p:spPr>
          <a:xfrm>
            <a:off x="504341" y="2291413"/>
            <a:ext cx="5082153" cy="2387600"/>
          </a:xfrm>
        </p:spPr>
        <p:txBody>
          <a:bodyPr anchor="ctr">
            <a:normAutofit/>
          </a:bodyPr>
          <a:lstStyle>
            <a:lvl1pPr algn="l">
              <a:defRPr sz="8800">
                <a:solidFill>
                  <a:schemeClr val="bg1"/>
                </a:solidFill>
              </a:defRPr>
            </a:lvl1pPr>
          </a:lstStyle>
          <a:p>
            <a:r>
              <a:rPr lang="en-US" dirty="0"/>
              <a:t>Thank you!</a:t>
            </a: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1914" y="5979044"/>
            <a:ext cx="1595850" cy="680439"/>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B1A5403-222D-F646-806A-D888BEFCE30F}" type="datetimeFigureOut">
              <a:rPr lang="en-US" smtClean="0"/>
              <a:t>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83C05-585C-D349-B36F-403CD73238E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1A5403-222D-F646-806A-D888BEFCE30F}" type="datetimeFigureOut">
              <a:rPr lang="en-US" smtClean="0"/>
              <a:t>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493425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4550" y="469874"/>
            <a:ext cx="1050925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44550" y="3349599"/>
            <a:ext cx="1050925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1A5403-222D-F646-806A-D888BEFCE30F}" type="datetimeFigureOut">
              <a:rPr lang="en-US" smtClean="0"/>
              <a:t>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1567748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1A5403-222D-F646-806A-D888BEFCE30F}" type="datetimeFigureOut">
              <a:rPr lang="en-US" smtClean="0"/>
              <a:t>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1672527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1A5403-222D-F646-806A-D888BEFCE30F}" type="datetimeFigureOut">
              <a:rPr lang="en-US" smtClean="0"/>
              <a:t>11/20/19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1754623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1A5403-222D-F646-806A-D888BEFCE30F}" type="datetimeFigureOut">
              <a:rPr lang="en-US" smtClean="0"/>
              <a:t>11/20/19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710799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1A5403-222D-F646-806A-D888BEFCE30F}" type="datetimeFigureOut">
              <a:rPr lang="en-US" smtClean="0"/>
              <a:t>11/20/19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2103336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1A5403-222D-F646-806A-D888BEFCE30F}" type="datetimeFigureOut">
              <a:rPr lang="en-US" smtClean="0"/>
              <a:t>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583C05-585C-D349-B36F-403CD73238E1}" type="slidenum">
              <a:rPr lang="en-US" smtClean="0"/>
              <a:t>‹#›</a:t>
            </a:fld>
            <a:endParaRPr lang="en-US"/>
          </a:p>
        </p:txBody>
      </p:sp>
    </p:spTree>
    <p:extLst>
      <p:ext uri="{BB962C8B-B14F-4D97-AF65-F5344CB8AC3E}">
        <p14:creationId xmlns:p14="http://schemas.microsoft.com/office/powerpoint/2010/main" val="10526624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1A5403-222D-F646-806A-D888BEFCE30F}" type="datetimeFigureOut">
              <a:rPr lang="en-US" smtClean="0"/>
              <a:t>11/20/19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583C05-585C-D349-B36F-403CD73238E1}" type="slidenum">
              <a:rPr lang="en-US" smtClean="0"/>
              <a:t>‹#›</a:t>
            </a:fld>
            <a:endParaRPr lang="en-US"/>
          </a:p>
        </p:txBody>
      </p:sp>
      <p:pic>
        <p:nvPicPr>
          <p:cNvPr id="9" name="Picture 8"/>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5289785" y="5986405"/>
            <a:ext cx="1547895" cy="659992"/>
          </a:xfrm>
          <a:prstGeom prst="rect">
            <a:avLst/>
          </a:prstGeom>
        </p:spPr>
      </p:pic>
    </p:spTree>
    <p:extLst>
      <p:ext uri="{BB962C8B-B14F-4D97-AF65-F5344CB8AC3E}">
        <p14:creationId xmlns:p14="http://schemas.microsoft.com/office/powerpoint/2010/main" val="4438620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Lst>
  <p:txStyles>
    <p:titleStyle>
      <a:lvl1pPr algn="l" defTabSz="914400" rtl="0" eaLnBrk="1" latinLnBrk="0" hangingPunct="1">
        <a:lnSpc>
          <a:spcPct val="90000"/>
        </a:lnSpc>
        <a:spcBef>
          <a:spcPct val="0"/>
        </a:spcBef>
        <a:buNone/>
        <a:defRPr sz="4400" b="1" i="0" kern="1200">
          <a:solidFill>
            <a:schemeClr val="tx1"/>
          </a:solidFill>
          <a:latin typeface="Tahoma" charset="0"/>
          <a:ea typeface="Tahoma" charset="0"/>
          <a:cs typeface="Tahoma" charset="0"/>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Tahoma" charset="0"/>
          <a:ea typeface="Tahoma" charset="0"/>
          <a:cs typeface="Tahoma"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Tahoma" charset="0"/>
          <a:ea typeface="Tahoma" charset="0"/>
          <a:cs typeface="Tahoma"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Tahoma" charset="0"/>
          <a:ea typeface="Tahoma" charset="0"/>
          <a:cs typeface="Tahoma"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Tahoma" charset="0"/>
          <a:ea typeface="Tahoma" charset="0"/>
          <a:cs typeface="Tahoma"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Tahoma" charset="0"/>
          <a:ea typeface="Tahoma" charset="0"/>
          <a:cs typeface="Tahoma"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hyperlink" Target="http://bit.ly/HotRestartPreview" TargetMode="Externa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xamarin/xamarin-forms/release-notes/" TargetMode="External"/><Relationship Id="rId2" Type="http://schemas.openxmlformats.org/officeDocument/2006/relationships/hyperlink" Target="https://github.com/xamarin/Xamarin.Forms/wiki/Feature-Roadmap" TargetMode="External"/><Relationship Id="rId1" Type="http://schemas.openxmlformats.org/officeDocument/2006/relationships/slideLayout" Target="../slideLayouts/slideLayout3.xml"/><Relationship Id="rId4" Type="http://schemas.openxmlformats.org/officeDocument/2006/relationships/hyperlink" Target="https://docs.microsoft.com/en-us/xamarin/xamarin-forms/app-fundamentals/shel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Xamarin.Forms</a:t>
            </a:r>
            <a:r>
              <a:rPr lang="en-US" dirty="0"/>
              <a:t> Updates and Roadmap</a:t>
            </a:r>
          </a:p>
        </p:txBody>
      </p:sp>
      <p:sp>
        <p:nvSpPr>
          <p:cNvPr id="3" name="Subtitle 2"/>
          <p:cNvSpPr>
            <a:spLocks noGrp="1"/>
          </p:cNvSpPr>
          <p:nvPr>
            <p:ph type="subTitle" idx="1"/>
          </p:nvPr>
        </p:nvSpPr>
        <p:spPr>
          <a:xfrm>
            <a:off x="1524000" y="4356242"/>
            <a:ext cx="9144000" cy="901557"/>
          </a:xfrm>
        </p:spPr>
        <p:txBody>
          <a:bodyPr/>
          <a:lstStyle/>
          <a:p>
            <a:r>
              <a:rPr lang="en-US" dirty="0"/>
              <a:t>Alejandro Ruiz</a:t>
            </a:r>
          </a:p>
          <a:p>
            <a:r>
              <a:rPr lang="en-US" dirty="0"/>
              <a:t>Microsoft MVP: Developer Technologies</a:t>
            </a:r>
          </a:p>
        </p:txBody>
      </p:sp>
    </p:spTree>
    <p:extLst>
      <p:ext uri="{BB962C8B-B14F-4D97-AF65-F5344CB8AC3E}">
        <p14:creationId xmlns:p14="http://schemas.microsoft.com/office/powerpoint/2010/main" val="19205089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6BFB5-9B4C-454B-A704-809A807AD55F}"/>
              </a:ext>
            </a:extLst>
          </p:cNvPr>
          <p:cNvSpPr>
            <a:spLocks noGrp="1"/>
          </p:cNvSpPr>
          <p:nvPr>
            <p:ph type="title"/>
          </p:nvPr>
        </p:nvSpPr>
        <p:spPr/>
        <p:txBody>
          <a:bodyPr/>
          <a:lstStyle/>
          <a:p>
            <a:r>
              <a:rPr lang="en-US" dirty="0"/>
              <a:t>Future Roadmap </a:t>
            </a:r>
            <a:r>
              <a:rPr lang="en-US" dirty="0" err="1"/>
              <a:t>Xamarin.Forms</a:t>
            </a:r>
            <a:endParaRPr lang="en-US" dirty="0"/>
          </a:p>
        </p:txBody>
      </p:sp>
      <p:sp>
        <p:nvSpPr>
          <p:cNvPr id="3" name="Content Placeholder 2">
            <a:extLst>
              <a:ext uri="{FF2B5EF4-FFF2-40B4-BE49-F238E27FC236}">
                <a16:creationId xmlns:a16="http://schemas.microsoft.com/office/drawing/2014/main" id="{BCE2ABA8-0EC5-BB4E-874A-72D9BC6A5506}"/>
              </a:ext>
            </a:extLst>
          </p:cNvPr>
          <p:cNvSpPr>
            <a:spLocks noGrp="1"/>
          </p:cNvSpPr>
          <p:nvPr>
            <p:ph idx="1"/>
          </p:nvPr>
        </p:nvSpPr>
        <p:spPr>
          <a:xfrm>
            <a:off x="838200" y="1690688"/>
            <a:ext cx="10515600" cy="4658741"/>
          </a:xfrm>
        </p:spPr>
        <p:txBody>
          <a:bodyPr>
            <a:normAutofit lnSpcReduction="10000"/>
          </a:bodyPr>
          <a:lstStyle/>
          <a:p>
            <a:r>
              <a:rPr lang="en-US" dirty="0"/>
              <a:t>2020</a:t>
            </a:r>
          </a:p>
          <a:p>
            <a:pPr lvl="1"/>
            <a:r>
              <a:rPr lang="en-US" dirty="0" err="1"/>
              <a:t>MediaElement</a:t>
            </a:r>
            <a:r>
              <a:rPr lang="en-US" dirty="0"/>
              <a:t>/</a:t>
            </a:r>
            <a:r>
              <a:rPr lang="en-US" dirty="0" err="1"/>
              <a:t>MediaPlayer</a:t>
            </a:r>
            <a:endParaRPr lang="en-US" dirty="0"/>
          </a:p>
          <a:p>
            <a:pPr lvl="1"/>
            <a:r>
              <a:rPr lang="en-US" dirty="0" err="1"/>
              <a:t>CameraView</a:t>
            </a:r>
            <a:endParaRPr lang="en-US" dirty="0"/>
          </a:p>
          <a:p>
            <a:pPr lvl="1"/>
            <a:r>
              <a:rPr lang="en-US" dirty="0" err="1"/>
              <a:t>RadioButton</a:t>
            </a:r>
            <a:endParaRPr lang="en-US" dirty="0"/>
          </a:p>
          <a:p>
            <a:pPr lvl="1"/>
            <a:r>
              <a:rPr lang="en-US" dirty="0"/>
              <a:t>GIF Animation Support</a:t>
            </a:r>
          </a:p>
          <a:p>
            <a:pPr lvl="1"/>
            <a:r>
              <a:rPr lang="en-US" dirty="0"/>
              <a:t>Support Glide by Default for all Images</a:t>
            </a:r>
          </a:p>
          <a:p>
            <a:pPr lvl="1"/>
            <a:r>
              <a:rPr lang="en-US" dirty="0"/>
              <a:t>Floating Action Buttons</a:t>
            </a:r>
          </a:p>
          <a:p>
            <a:pPr lvl="1"/>
            <a:r>
              <a:rPr lang="en-US" dirty="0"/>
              <a:t>Transparent Navigation Bar</a:t>
            </a:r>
          </a:p>
          <a:p>
            <a:pPr lvl="1"/>
            <a:r>
              <a:rPr lang="en-US" dirty="0"/>
              <a:t>Shell V2(open Navigation API, Flyout Footer &amp; Content, Top Tab &amp; Bottom Template)</a:t>
            </a:r>
          </a:p>
          <a:p>
            <a:pPr lvl="1"/>
            <a:r>
              <a:rPr lang="en-US" dirty="0"/>
              <a:t>Segue &amp; Transition API</a:t>
            </a:r>
          </a:p>
          <a:p>
            <a:pPr lvl="1"/>
            <a:r>
              <a:rPr lang="en-US" dirty="0"/>
              <a:t>Fluent API</a:t>
            </a:r>
          </a:p>
        </p:txBody>
      </p:sp>
    </p:spTree>
    <p:extLst>
      <p:ext uri="{BB962C8B-B14F-4D97-AF65-F5344CB8AC3E}">
        <p14:creationId xmlns:p14="http://schemas.microsoft.com/office/powerpoint/2010/main" val="249546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08472-C3D2-A946-AB3A-BDAAA66D57E1}"/>
              </a:ext>
            </a:extLst>
          </p:cNvPr>
          <p:cNvSpPr>
            <a:spLocks noGrp="1"/>
          </p:cNvSpPr>
          <p:nvPr>
            <p:ph type="title"/>
          </p:nvPr>
        </p:nvSpPr>
        <p:spPr/>
        <p:txBody>
          <a:bodyPr/>
          <a:lstStyle/>
          <a:p>
            <a:r>
              <a:rPr lang="en-US" dirty="0"/>
              <a:t>Xamarin Hot Restart</a:t>
            </a:r>
          </a:p>
        </p:txBody>
      </p:sp>
      <p:sp>
        <p:nvSpPr>
          <p:cNvPr id="3" name="Content Placeholder 2">
            <a:extLst>
              <a:ext uri="{FF2B5EF4-FFF2-40B4-BE49-F238E27FC236}">
                <a16:creationId xmlns:a16="http://schemas.microsoft.com/office/drawing/2014/main" id="{0DD22F38-767A-A546-8E5A-0C1B875315D0}"/>
              </a:ext>
            </a:extLst>
          </p:cNvPr>
          <p:cNvSpPr>
            <a:spLocks noGrp="1"/>
          </p:cNvSpPr>
          <p:nvPr>
            <p:ph idx="1"/>
          </p:nvPr>
        </p:nvSpPr>
        <p:spPr/>
        <p:txBody>
          <a:bodyPr/>
          <a:lstStyle/>
          <a:p>
            <a:pPr marL="0" indent="0">
              <a:buNone/>
            </a:pPr>
            <a:r>
              <a:rPr lang="en-US" dirty="0"/>
              <a:t>XAML Hot Reload for </a:t>
            </a:r>
            <a:r>
              <a:rPr lang="en-US" dirty="0" err="1"/>
              <a:t>Xamarin.Forms</a:t>
            </a:r>
            <a:r>
              <a:rPr lang="en-US" dirty="0"/>
              <a:t> enables you to rapidly iterate on your XAML UIs at runtime without having to build and deploy. However, what about other types of changes? Such as C# code edits, adding resources, or multi-file edits?</a:t>
            </a:r>
          </a:p>
          <a:p>
            <a:endParaRPr lang="en-US" dirty="0"/>
          </a:p>
        </p:txBody>
      </p:sp>
    </p:spTree>
    <p:extLst>
      <p:ext uri="{BB962C8B-B14F-4D97-AF65-F5344CB8AC3E}">
        <p14:creationId xmlns:p14="http://schemas.microsoft.com/office/powerpoint/2010/main" val="22163087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9E149-2FAC-C341-9D27-44F26F84C3E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3EB75E0-BB5F-E045-B940-1D2018519D09}"/>
              </a:ext>
            </a:extLst>
          </p:cNvPr>
          <p:cNvSpPr>
            <a:spLocks noGrp="1"/>
          </p:cNvSpPr>
          <p:nvPr>
            <p:ph idx="1"/>
          </p:nvPr>
        </p:nvSpPr>
        <p:spPr/>
        <p:txBody>
          <a:bodyPr/>
          <a:lstStyle/>
          <a:p>
            <a:endParaRPr lang="en-US"/>
          </a:p>
        </p:txBody>
      </p:sp>
      <p:pic>
        <p:nvPicPr>
          <p:cNvPr id="4" name="Online Media 3" descr="Xamarin Hot Restart.mp4">
            <a:hlinkClick r:id="" action="ppaction://media"/>
            <a:extLst>
              <a:ext uri="{FF2B5EF4-FFF2-40B4-BE49-F238E27FC236}">
                <a16:creationId xmlns:a16="http://schemas.microsoft.com/office/drawing/2014/main" id="{86ECB6F6-9A3A-574B-A611-300DAA4A82E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3447" cy="6858000"/>
          </a:xfrm>
          <a:prstGeom prst="rect">
            <a:avLst/>
          </a:prstGeom>
        </p:spPr>
      </p:pic>
    </p:spTree>
    <p:extLst>
      <p:ext uri="{BB962C8B-B14F-4D97-AF65-F5344CB8AC3E}">
        <p14:creationId xmlns:p14="http://schemas.microsoft.com/office/powerpoint/2010/main" val="2558517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7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19C5B-EAC3-0443-9060-B7263F4CB360}"/>
              </a:ext>
            </a:extLst>
          </p:cNvPr>
          <p:cNvSpPr>
            <a:spLocks noGrp="1"/>
          </p:cNvSpPr>
          <p:nvPr>
            <p:ph type="title"/>
          </p:nvPr>
        </p:nvSpPr>
        <p:spPr/>
        <p:txBody>
          <a:bodyPr/>
          <a:lstStyle/>
          <a:p>
            <a:r>
              <a:rPr lang="en-US" dirty="0"/>
              <a:t>Sign up for Preview</a:t>
            </a:r>
          </a:p>
        </p:txBody>
      </p:sp>
      <p:sp>
        <p:nvSpPr>
          <p:cNvPr id="3" name="Content Placeholder 2">
            <a:extLst>
              <a:ext uri="{FF2B5EF4-FFF2-40B4-BE49-F238E27FC236}">
                <a16:creationId xmlns:a16="http://schemas.microsoft.com/office/drawing/2014/main" id="{D301319A-13CD-334F-A923-4D4524C055F8}"/>
              </a:ext>
            </a:extLst>
          </p:cNvPr>
          <p:cNvSpPr>
            <a:spLocks noGrp="1"/>
          </p:cNvSpPr>
          <p:nvPr>
            <p:ph idx="1"/>
          </p:nvPr>
        </p:nvSpPr>
        <p:spPr/>
        <p:txBody>
          <a:bodyPr/>
          <a:lstStyle/>
          <a:p>
            <a:r>
              <a:rPr lang="en-US" dirty="0">
                <a:hlinkClick r:id="rId2"/>
              </a:rPr>
              <a:t>http://bit.ly/HotRestartPreview</a:t>
            </a:r>
            <a:endParaRPr lang="en-US" dirty="0"/>
          </a:p>
          <a:p>
            <a:endParaRPr lang="en-US" dirty="0"/>
          </a:p>
        </p:txBody>
      </p:sp>
    </p:spTree>
    <p:extLst>
      <p:ext uri="{BB962C8B-B14F-4D97-AF65-F5344CB8AC3E}">
        <p14:creationId xmlns:p14="http://schemas.microsoft.com/office/powerpoint/2010/main" val="3364207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BF955-7E53-CD4C-A8B1-DA3F0BB3B5BA}"/>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24977218-F18A-3145-A4A0-14CAC65A4115}"/>
              </a:ext>
            </a:extLst>
          </p:cNvPr>
          <p:cNvSpPr>
            <a:spLocks noGrp="1"/>
          </p:cNvSpPr>
          <p:nvPr>
            <p:ph idx="1"/>
          </p:nvPr>
        </p:nvSpPr>
        <p:spPr/>
        <p:txBody>
          <a:bodyPr/>
          <a:lstStyle/>
          <a:p>
            <a:r>
              <a:rPr lang="en-US" dirty="0">
                <a:hlinkClick r:id="rId2"/>
              </a:rPr>
              <a:t>https://github.com/xamarin/Xamarin.Forms/wiki/Feature-Roadmap</a:t>
            </a:r>
            <a:endParaRPr lang="en-US" dirty="0"/>
          </a:p>
          <a:p>
            <a:r>
              <a:rPr lang="en-US" dirty="0">
                <a:hlinkClick r:id="rId3"/>
              </a:rPr>
              <a:t>https://docs.microsoft.com/en-us/xamarin/xamarin-forms/release-notes/</a:t>
            </a:r>
            <a:endParaRPr lang="en-US" dirty="0"/>
          </a:p>
          <a:p>
            <a:r>
              <a:rPr lang="en-US" dirty="0">
                <a:hlinkClick r:id="rId4"/>
              </a:rPr>
              <a:t>https://docs.microsoft.com/en-us/xamarin/xamarin-forms/app-fundamentals/shell/</a:t>
            </a:r>
            <a:endParaRPr lang="en-US" dirty="0"/>
          </a:p>
          <a:p>
            <a:endParaRPr lang="en-US" dirty="0"/>
          </a:p>
        </p:txBody>
      </p:sp>
    </p:spTree>
    <p:extLst>
      <p:ext uri="{BB962C8B-B14F-4D97-AF65-F5344CB8AC3E}">
        <p14:creationId xmlns:p14="http://schemas.microsoft.com/office/powerpoint/2010/main" val="2883522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966" y="1612185"/>
            <a:ext cx="6132765" cy="2387600"/>
          </a:xfrm>
        </p:spPr>
        <p:txBody>
          <a:bodyPr>
            <a:normAutofit fontScale="90000"/>
          </a:bodyPr>
          <a:lstStyle/>
          <a:p>
            <a:r>
              <a:rPr lang="en-US" dirty="0"/>
              <a:t>Questions?</a:t>
            </a:r>
          </a:p>
        </p:txBody>
      </p:sp>
      <p:sp>
        <p:nvSpPr>
          <p:cNvPr id="3" name="TextBox 2"/>
          <p:cNvSpPr txBox="1"/>
          <p:nvPr/>
        </p:nvSpPr>
        <p:spPr>
          <a:xfrm>
            <a:off x="144745" y="4194990"/>
            <a:ext cx="5082153" cy="2585323"/>
          </a:xfrm>
          <a:prstGeom prst="rect">
            <a:avLst/>
          </a:prstGeom>
          <a:noFill/>
        </p:spPr>
        <p:txBody>
          <a:bodyPr wrap="square" rtlCol="0">
            <a:spAutoFit/>
          </a:bodyPr>
          <a:lstStyle/>
          <a:p>
            <a:r>
              <a:rPr lang="en-US" b="1" dirty="0">
                <a:solidFill>
                  <a:schemeClr val="bg1"/>
                </a:solidFill>
                <a:latin typeface="Tahoma" charset="0"/>
                <a:ea typeface="Tahoma" charset="0"/>
                <a:cs typeface="Tahoma" charset="0"/>
              </a:rPr>
              <a:t>Alejandro Ruiz Varela</a:t>
            </a:r>
          </a:p>
          <a:p>
            <a:r>
              <a:rPr lang="en-US" b="1" dirty="0">
                <a:solidFill>
                  <a:schemeClr val="bg1"/>
                </a:solidFill>
                <a:latin typeface="Tahoma" charset="0"/>
                <a:ea typeface="Tahoma" charset="0"/>
                <a:cs typeface="Tahoma" charset="0"/>
              </a:rPr>
              <a:t>Microsoft MVP: Developer Technologies</a:t>
            </a:r>
          </a:p>
          <a:p>
            <a:r>
              <a:rPr lang="en-US" b="1" dirty="0" err="1">
                <a:solidFill>
                  <a:schemeClr val="bg1"/>
                </a:solidFill>
                <a:latin typeface="Tahoma" charset="0"/>
                <a:ea typeface="Tahoma" charset="0"/>
                <a:cs typeface="Tahoma" charset="0"/>
              </a:rPr>
              <a:t>Xamarin.Forms</a:t>
            </a:r>
            <a:r>
              <a:rPr lang="en-US" b="1" dirty="0">
                <a:solidFill>
                  <a:schemeClr val="bg1"/>
                </a:solidFill>
                <a:latin typeface="Tahoma" charset="0"/>
                <a:ea typeface="Tahoma" charset="0"/>
                <a:cs typeface="Tahoma" charset="0"/>
              </a:rPr>
              <a:t> updates and roadmap</a:t>
            </a:r>
          </a:p>
          <a:p>
            <a:endParaRPr lang="en-US" b="1" dirty="0">
              <a:solidFill>
                <a:schemeClr val="bg1"/>
              </a:solidFill>
              <a:latin typeface="Tahoma" charset="0"/>
              <a:ea typeface="Tahoma" charset="0"/>
              <a:cs typeface="Tahoma" charset="0"/>
            </a:endParaRPr>
          </a:p>
          <a:p>
            <a:r>
              <a:rPr lang="en-US" b="1" dirty="0">
                <a:solidFill>
                  <a:schemeClr val="bg1"/>
                </a:solidFill>
                <a:latin typeface="Tahoma" charset="0"/>
                <a:ea typeface="Tahoma" charset="0"/>
                <a:cs typeface="Tahoma" charset="0"/>
              </a:rPr>
              <a:t>alejandro@alejandroruizvarela.com</a:t>
            </a:r>
          </a:p>
          <a:p>
            <a:r>
              <a:rPr lang="en-US" b="1" dirty="0">
                <a:solidFill>
                  <a:schemeClr val="bg1"/>
                </a:solidFill>
                <a:latin typeface="Tahoma" charset="0"/>
                <a:ea typeface="Tahoma" charset="0"/>
                <a:cs typeface="Tahoma" charset="0"/>
              </a:rPr>
              <a:t>@</a:t>
            </a:r>
            <a:r>
              <a:rPr lang="en-US" b="1" dirty="0" err="1">
                <a:solidFill>
                  <a:schemeClr val="bg1"/>
                </a:solidFill>
                <a:latin typeface="Tahoma" charset="0"/>
                <a:ea typeface="Tahoma" charset="0"/>
                <a:cs typeface="Tahoma" charset="0"/>
              </a:rPr>
              <a:t>alejandroruizva</a:t>
            </a:r>
            <a:endParaRPr lang="en-US" b="1" dirty="0">
              <a:solidFill>
                <a:schemeClr val="bg1"/>
              </a:solidFill>
              <a:latin typeface="Tahoma" charset="0"/>
              <a:ea typeface="Tahoma" charset="0"/>
              <a:cs typeface="Tahoma" charset="0"/>
            </a:endParaRPr>
          </a:p>
          <a:p>
            <a:r>
              <a:rPr lang="en-US" b="1" dirty="0" err="1">
                <a:solidFill>
                  <a:schemeClr val="bg1"/>
                </a:solidFill>
                <a:latin typeface="Tahoma" charset="0"/>
                <a:ea typeface="Tahoma" charset="0"/>
                <a:cs typeface="Tahoma" charset="0"/>
              </a:rPr>
              <a:t>alejandroruizvarela.blogspot.com</a:t>
            </a:r>
            <a:endParaRPr lang="en-US" b="1" dirty="0">
              <a:solidFill>
                <a:schemeClr val="bg1"/>
              </a:solidFill>
              <a:latin typeface="Tahoma" charset="0"/>
              <a:ea typeface="Tahoma" charset="0"/>
              <a:cs typeface="Tahoma" charset="0"/>
            </a:endParaRPr>
          </a:p>
          <a:p>
            <a:endParaRPr lang="en-US" b="1" dirty="0">
              <a:solidFill>
                <a:schemeClr val="bg1"/>
              </a:solidFill>
              <a:latin typeface="Tahoma" charset="0"/>
              <a:ea typeface="Tahoma" charset="0"/>
              <a:cs typeface="Tahoma" charset="0"/>
            </a:endParaRPr>
          </a:p>
          <a:p>
            <a:r>
              <a:rPr lang="en-US" b="1" dirty="0">
                <a:solidFill>
                  <a:schemeClr val="bg1"/>
                </a:solidFill>
                <a:latin typeface="Tahoma" charset="0"/>
                <a:ea typeface="Tahoma" charset="0"/>
                <a:cs typeface="Tahoma" charset="0"/>
              </a:rPr>
              <a:t>DEMO: </a:t>
            </a:r>
            <a:r>
              <a:rPr lang="en-US" sz="1200" b="1" dirty="0">
                <a:solidFill>
                  <a:schemeClr val="bg1"/>
                </a:solidFill>
                <a:latin typeface="Tahoma" charset="0"/>
                <a:ea typeface="Tahoma" charset="0"/>
                <a:cs typeface="Tahoma" charset="0"/>
              </a:rPr>
              <a:t>https://</a:t>
            </a:r>
            <a:r>
              <a:rPr lang="en-US" sz="1200" b="1" dirty="0" err="1">
                <a:solidFill>
                  <a:schemeClr val="bg1"/>
                </a:solidFill>
                <a:latin typeface="Tahoma" charset="0"/>
                <a:ea typeface="Tahoma" charset="0"/>
                <a:cs typeface="Tahoma" charset="0"/>
              </a:rPr>
              <a:t>github.com</a:t>
            </a:r>
            <a:r>
              <a:rPr lang="en-US" sz="1200" b="1" dirty="0">
                <a:solidFill>
                  <a:schemeClr val="bg1"/>
                </a:solidFill>
                <a:latin typeface="Tahoma" charset="0"/>
                <a:ea typeface="Tahoma" charset="0"/>
                <a:cs typeface="Tahoma" charset="0"/>
              </a:rPr>
              <a:t>/</a:t>
            </a:r>
            <a:r>
              <a:rPr lang="en-US" sz="1200" b="1" dirty="0" err="1">
                <a:solidFill>
                  <a:schemeClr val="bg1"/>
                </a:solidFill>
                <a:latin typeface="Tahoma" charset="0"/>
                <a:ea typeface="Tahoma" charset="0"/>
                <a:cs typeface="Tahoma" charset="0"/>
              </a:rPr>
              <a:t>AlejandroRuiz</a:t>
            </a:r>
            <a:r>
              <a:rPr lang="en-US" sz="1200" b="1" dirty="0">
                <a:solidFill>
                  <a:schemeClr val="bg1"/>
                </a:solidFill>
                <a:latin typeface="Tahoma" charset="0"/>
                <a:ea typeface="Tahoma" charset="0"/>
                <a:cs typeface="Tahoma" charset="0"/>
              </a:rPr>
              <a:t>/UnoTalks2019</a:t>
            </a:r>
            <a:endParaRPr lang="en-US" b="1" dirty="0">
              <a:solidFill>
                <a:schemeClr val="bg1"/>
              </a:solidFill>
              <a:latin typeface="Tahoma" charset="0"/>
              <a:ea typeface="Tahoma" charset="0"/>
              <a:cs typeface="Tahoma" charset="0"/>
            </a:endParaRPr>
          </a:p>
        </p:txBody>
      </p:sp>
    </p:spTree>
    <p:extLst>
      <p:ext uri="{BB962C8B-B14F-4D97-AF65-F5344CB8AC3E}">
        <p14:creationId xmlns:p14="http://schemas.microsoft.com/office/powerpoint/2010/main" val="455804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Xamarin.Forms</a:t>
            </a:r>
            <a:r>
              <a:rPr lang="en-US" dirty="0"/>
              <a:t> 4.0</a:t>
            </a:r>
          </a:p>
        </p:txBody>
      </p:sp>
      <p:sp>
        <p:nvSpPr>
          <p:cNvPr id="3" name="Content Placeholder 2"/>
          <p:cNvSpPr>
            <a:spLocks noGrp="1"/>
          </p:cNvSpPr>
          <p:nvPr>
            <p:ph idx="1"/>
          </p:nvPr>
        </p:nvSpPr>
        <p:spPr>
          <a:xfrm>
            <a:off x="838200" y="1825625"/>
            <a:ext cx="5726987" cy="4351338"/>
          </a:xfrm>
        </p:spPr>
        <p:txBody>
          <a:bodyPr/>
          <a:lstStyle/>
          <a:p>
            <a:r>
              <a:rPr lang="en-US" dirty="0"/>
              <a:t>Released on May</a:t>
            </a:r>
          </a:p>
          <a:p>
            <a:r>
              <a:rPr lang="en-US" dirty="0"/>
              <a:t>Introduced </a:t>
            </a:r>
            <a:r>
              <a:rPr lang="en-US" dirty="0" err="1"/>
              <a:t>Xamarin.Forms</a:t>
            </a:r>
            <a:r>
              <a:rPr lang="en-US" dirty="0"/>
              <a:t> Shell</a:t>
            </a:r>
          </a:p>
          <a:p>
            <a:r>
              <a:rPr lang="en-US" dirty="0"/>
              <a:t>Several bug fixes and community contributions.</a:t>
            </a:r>
          </a:p>
        </p:txBody>
      </p:sp>
      <p:pic>
        <p:nvPicPr>
          <p:cNvPr id="4" name="Picture 3">
            <a:extLst>
              <a:ext uri="{FF2B5EF4-FFF2-40B4-BE49-F238E27FC236}">
                <a16:creationId xmlns:a16="http://schemas.microsoft.com/office/drawing/2014/main" id="{A2FC0635-7645-9748-A442-7BC9F3FD23F7}"/>
              </a:ext>
            </a:extLst>
          </p:cNvPr>
          <p:cNvPicPr>
            <a:picLocks noChangeAspect="1"/>
          </p:cNvPicPr>
          <p:nvPr/>
        </p:nvPicPr>
        <p:blipFill>
          <a:blip r:embed="rId2"/>
          <a:stretch>
            <a:fillRect/>
          </a:stretch>
        </p:blipFill>
        <p:spPr>
          <a:xfrm>
            <a:off x="6996702" y="2591586"/>
            <a:ext cx="5496481" cy="3585377"/>
          </a:xfrm>
          <a:prstGeom prst="rect">
            <a:avLst/>
          </a:prstGeom>
        </p:spPr>
      </p:pic>
    </p:spTree>
    <p:extLst>
      <p:ext uri="{BB962C8B-B14F-4D97-AF65-F5344CB8AC3E}">
        <p14:creationId xmlns:p14="http://schemas.microsoft.com/office/powerpoint/2010/main" val="1315514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4D82E-8C32-AE40-989E-DABE08785598}"/>
              </a:ext>
            </a:extLst>
          </p:cNvPr>
          <p:cNvSpPr>
            <a:spLocks noGrp="1"/>
          </p:cNvSpPr>
          <p:nvPr>
            <p:ph type="title"/>
          </p:nvPr>
        </p:nvSpPr>
        <p:spPr/>
        <p:txBody>
          <a:bodyPr/>
          <a:lstStyle/>
          <a:p>
            <a:r>
              <a:rPr lang="en-US" dirty="0" err="1"/>
              <a:t>Xamarin.Forms</a:t>
            </a:r>
            <a:r>
              <a:rPr lang="en-US" dirty="0"/>
              <a:t> 4.1</a:t>
            </a:r>
          </a:p>
        </p:txBody>
      </p:sp>
      <p:sp>
        <p:nvSpPr>
          <p:cNvPr id="3" name="Content Placeholder 2">
            <a:extLst>
              <a:ext uri="{FF2B5EF4-FFF2-40B4-BE49-F238E27FC236}">
                <a16:creationId xmlns:a16="http://schemas.microsoft.com/office/drawing/2014/main" id="{8C9EB1C0-65FF-5C4A-8867-E46ECF185299}"/>
              </a:ext>
            </a:extLst>
          </p:cNvPr>
          <p:cNvSpPr>
            <a:spLocks noGrp="1"/>
          </p:cNvSpPr>
          <p:nvPr>
            <p:ph idx="1"/>
          </p:nvPr>
        </p:nvSpPr>
        <p:spPr/>
        <p:txBody>
          <a:bodyPr/>
          <a:lstStyle/>
          <a:p>
            <a:r>
              <a:rPr lang="en-US" dirty="0" err="1"/>
              <a:t>MapClicked</a:t>
            </a:r>
            <a:r>
              <a:rPr lang="en-US" dirty="0"/>
              <a:t> event added</a:t>
            </a:r>
          </a:p>
          <a:p>
            <a:r>
              <a:rPr lang="en-US" dirty="0"/>
              <a:t>Map with </a:t>
            </a:r>
            <a:r>
              <a:rPr lang="en-US" dirty="0" err="1"/>
              <a:t>ItemTemplateSelector</a:t>
            </a:r>
            <a:endParaRPr lang="en-US" dirty="0"/>
          </a:p>
          <a:p>
            <a:r>
              <a:rPr lang="en-US" dirty="0" err="1"/>
              <a:t>CheckBox</a:t>
            </a:r>
            <a:endParaRPr lang="en-US" dirty="0"/>
          </a:p>
        </p:txBody>
      </p:sp>
      <p:pic>
        <p:nvPicPr>
          <p:cNvPr id="6" name="Picture 5">
            <a:extLst>
              <a:ext uri="{FF2B5EF4-FFF2-40B4-BE49-F238E27FC236}">
                <a16:creationId xmlns:a16="http://schemas.microsoft.com/office/drawing/2014/main" id="{1C2F42FE-3224-9E40-ADF4-F881A6F32ABC}"/>
              </a:ext>
            </a:extLst>
          </p:cNvPr>
          <p:cNvPicPr>
            <a:picLocks noChangeAspect="1"/>
          </p:cNvPicPr>
          <p:nvPr/>
        </p:nvPicPr>
        <p:blipFill>
          <a:blip r:embed="rId2"/>
          <a:stretch>
            <a:fillRect/>
          </a:stretch>
        </p:blipFill>
        <p:spPr>
          <a:xfrm>
            <a:off x="9096822" y="814226"/>
            <a:ext cx="2637122" cy="5229547"/>
          </a:xfrm>
          <a:prstGeom prst="rect">
            <a:avLst/>
          </a:prstGeom>
        </p:spPr>
      </p:pic>
    </p:spTree>
    <p:extLst>
      <p:ext uri="{BB962C8B-B14F-4D97-AF65-F5344CB8AC3E}">
        <p14:creationId xmlns:p14="http://schemas.microsoft.com/office/powerpoint/2010/main" val="4156513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0E218-C254-B945-B335-34716DF14991}"/>
              </a:ext>
            </a:extLst>
          </p:cNvPr>
          <p:cNvSpPr>
            <a:spLocks noGrp="1"/>
          </p:cNvSpPr>
          <p:nvPr>
            <p:ph type="title"/>
          </p:nvPr>
        </p:nvSpPr>
        <p:spPr/>
        <p:txBody>
          <a:bodyPr/>
          <a:lstStyle/>
          <a:p>
            <a:r>
              <a:rPr lang="en-US" dirty="0" err="1"/>
              <a:t>Xamarin.Forms</a:t>
            </a:r>
            <a:r>
              <a:rPr lang="en-US" dirty="0"/>
              <a:t> 4.2</a:t>
            </a:r>
          </a:p>
        </p:txBody>
      </p:sp>
      <p:sp>
        <p:nvSpPr>
          <p:cNvPr id="3" name="Content Placeholder 2">
            <a:extLst>
              <a:ext uri="{FF2B5EF4-FFF2-40B4-BE49-F238E27FC236}">
                <a16:creationId xmlns:a16="http://schemas.microsoft.com/office/drawing/2014/main" id="{12B9D3F6-FADC-D846-B57D-F640168161B9}"/>
              </a:ext>
            </a:extLst>
          </p:cNvPr>
          <p:cNvSpPr>
            <a:spLocks noGrp="1"/>
          </p:cNvSpPr>
          <p:nvPr>
            <p:ph idx="1"/>
          </p:nvPr>
        </p:nvSpPr>
        <p:spPr/>
        <p:txBody>
          <a:bodyPr/>
          <a:lstStyle/>
          <a:p>
            <a:r>
              <a:rPr lang="en-US" dirty="0" err="1"/>
              <a:t>ThumbColor</a:t>
            </a:r>
            <a:r>
              <a:rPr lang="en-US" dirty="0"/>
              <a:t> for switch added</a:t>
            </a:r>
          </a:p>
          <a:p>
            <a:r>
              <a:rPr lang="en-US" dirty="0"/>
              <a:t>Shell Lifecycle</a:t>
            </a:r>
          </a:p>
          <a:p>
            <a:r>
              <a:rPr lang="en-US" dirty="0" err="1"/>
              <a:t>FontImage</a:t>
            </a:r>
            <a:r>
              <a:rPr lang="en-US" dirty="0"/>
              <a:t> Markup Extension</a:t>
            </a:r>
          </a:p>
          <a:p>
            <a:endParaRPr lang="en-US" dirty="0"/>
          </a:p>
          <a:p>
            <a:endParaRPr lang="en-US" dirty="0"/>
          </a:p>
        </p:txBody>
      </p:sp>
      <p:pic>
        <p:nvPicPr>
          <p:cNvPr id="5" name="Picture 4">
            <a:extLst>
              <a:ext uri="{FF2B5EF4-FFF2-40B4-BE49-F238E27FC236}">
                <a16:creationId xmlns:a16="http://schemas.microsoft.com/office/drawing/2014/main" id="{867592ED-17F6-7E43-98F1-F957C97B266D}"/>
              </a:ext>
            </a:extLst>
          </p:cNvPr>
          <p:cNvPicPr>
            <a:picLocks noChangeAspect="1"/>
          </p:cNvPicPr>
          <p:nvPr/>
        </p:nvPicPr>
        <p:blipFill>
          <a:blip r:embed="rId2"/>
          <a:stretch>
            <a:fillRect/>
          </a:stretch>
        </p:blipFill>
        <p:spPr>
          <a:xfrm>
            <a:off x="8407685" y="4887929"/>
            <a:ext cx="3508030" cy="1050533"/>
          </a:xfrm>
          <a:prstGeom prst="rect">
            <a:avLst/>
          </a:prstGeom>
        </p:spPr>
      </p:pic>
    </p:spTree>
    <p:extLst>
      <p:ext uri="{BB962C8B-B14F-4D97-AF65-F5344CB8AC3E}">
        <p14:creationId xmlns:p14="http://schemas.microsoft.com/office/powerpoint/2010/main" val="333272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0E218-C254-B945-B335-34716DF14991}"/>
              </a:ext>
            </a:extLst>
          </p:cNvPr>
          <p:cNvSpPr>
            <a:spLocks noGrp="1"/>
          </p:cNvSpPr>
          <p:nvPr>
            <p:ph type="title"/>
          </p:nvPr>
        </p:nvSpPr>
        <p:spPr/>
        <p:txBody>
          <a:bodyPr/>
          <a:lstStyle/>
          <a:p>
            <a:r>
              <a:rPr lang="en-US" dirty="0" err="1"/>
              <a:t>Xamarin.Forms</a:t>
            </a:r>
            <a:r>
              <a:rPr lang="en-US" dirty="0"/>
              <a:t> 4.3</a:t>
            </a:r>
          </a:p>
        </p:txBody>
      </p:sp>
      <p:sp>
        <p:nvSpPr>
          <p:cNvPr id="3" name="Content Placeholder 2">
            <a:extLst>
              <a:ext uri="{FF2B5EF4-FFF2-40B4-BE49-F238E27FC236}">
                <a16:creationId xmlns:a16="http://schemas.microsoft.com/office/drawing/2014/main" id="{12B9D3F6-FADC-D846-B57D-F640168161B9}"/>
              </a:ext>
            </a:extLst>
          </p:cNvPr>
          <p:cNvSpPr>
            <a:spLocks noGrp="1"/>
          </p:cNvSpPr>
          <p:nvPr>
            <p:ph idx="1"/>
          </p:nvPr>
        </p:nvSpPr>
        <p:spPr/>
        <p:txBody>
          <a:bodyPr/>
          <a:lstStyle/>
          <a:p>
            <a:r>
              <a:rPr lang="en-US" dirty="0" err="1"/>
              <a:t>CollectionView</a:t>
            </a:r>
            <a:endParaRPr lang="en-US" dirty="0"/>
          </a:p>
          <a:p>
            <a:r>
              <a:rPr lang="en-US" dirty="0" err="1"/>
              <a:t>RefreshView</a:t>
            </a:r>
            <a:endParaRPr lang="en-US" dirty="0"/>
          </a:p>
          <a:p>
            <a:r>
              <a:rPr lang="en-US" dirty="0"/>
              <a:t>HTML support for Labels</a:t>
            </a:r>
          </a:p>
          <a:p>
            <a:endParaRPr lang="en-US" dirty="0"/>
          </a:p>
        </p:txBody>
      </p:sp>
      <p:pic>
        <p:nvPicPr>
          <p:cNvPr id="6" name="Picture 5">
            <a:extLst>
              <a:ext uri="{FF2B5EF4-FFF2-40B4-BE49-F238E27FC236}">
                <a16:creationId xmlns:a16="http://schemas.microsoft.com/office/drawing/2014/main" id="{37D38E0A-3DBE-9446-8A62-DA1676C7B5DE}"/>
              </a:ext>
            </a:extLst>
          </p:cNvPr>
          <p:cNvPicPr>
            <a:picLocks noChangeAspect="1"/>
          </p:cNvPicPr>
          <p:nvPr/>
        </p:nvPicPr>
        <p:blipFill>
          <a:blip r:embed="rId2"/>
          <a:stretch>
            <a:fillRect/>
          </a:stretch>
        </p:blipFill>
        <p:spPr>
          <a:xfrm>
            <a:off x="8266284" y="757345"/>
            <a:ext cx="3405975" cy="5419618"/>
          </a:xfrm>
          <a:prstGeom prst="rect">
            <a:avLst/>
          </a:prstGeom>
        </p:spPr>
      </p:pic>
    </p:spTree>
    <p:extLst>
      <p:ext uri="{BB962C8B-B14F-4D97-AF65-F5344CB8AC3E}">
        <p14:creationId xmlns:p14="http://schemas.microsoft.com/office/powerpoint/2010/main" val="1041246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F9408-D88A-E14C-B250-CC72141AA415}"/>
              </a:ext>
            </a:extLst>
          </p:cNvPr>
          <p:cNvSpPr>
            <a:spLocks noGrp="1"/>
          </p:cNvSpPr>
          <p:nvPr>
            <p:ph type="title"/>
          </p:nvPr>
        </p:nvSpPr>
        <p:spPr/>
        <p:txBody>
          <a:bodyPr/>
          <a:lstStyle/>
          <a:p>
            <a:r>
              <a:rPr lang="en-US" dirty="0" err="1"/>
              <a:t>Xamarin.Forms</a:t>
            </a:r>
            <a:r>
              <a:rPr lang="en-US" dirty="0"/>
              <a:t> Shell</a:t>
            </a:r>
          </a:p>
        </p:txBody>
      </p:sp>
      <p:sp>
        <p:nvSpPr>
          <p:cNvPr id="3" name="Content Placeholder 2">
            <a:extLst>
              <a:ext uri="{FF2B5EF4-FFF2-40B4-BE49-F238E27FC236}">
                <a16:creationId xmlns:a16="http://schemas.microsoft.com/office/drawing/2014/main" id="{4CBAF9B4-6558-964D-AA39-987FB1EECF0B}"/>
              </a:ext>
            </a:extLst>
          </p:cNvPr>
          <p:cNvSpPr>
            <a:spLocks noGrp="1"/>
          </p:cNvSpPr>
          <p:nvPr>
            <p:ph idx="1"/>
          </p:nvPr>
        </p:nvSpPr>
        <p:spPr/>
        <p:txBody>
          <a:bodyPr>
            <a:normAutofit lnSpcReduction="10000"/>
          </a:bodyPr>
          <a:lstStyle/>
          <a:p>
            <a:pPr marL="0" indent="0">
              <a:buNone/>
            </a:pPr>
            <a:r>
              <a:rPr lang="en-US" dirty="0"/>
              <a:t>Is a container for applications, that provides fundamental UI features that most applications require, leaving you to focus on the application's core workload.</a:t>
            </a:r>
          </a:p>
          <a:p>
            <a:endParaRPr lang="en-US" dirty="0"/>
          </a:p>
          <a:p>
            <a:pPr marL="0" indent="0">
              <a:buNone/>
            </a:pPr>
            <a:r>
              <a:rPr lang="en-US" dirty="0"/>
              <a:t>Shell applications are provided with the following functionality:</a:t>
            </a:r>
          </a:p>
          <a:p>
            <a:r>
              <a:rPr lang="en-US" dirty="0"/>
              <a:t>A single place to describe the visual hierarchy of an application.</a:t>
            </a:r>
          </a:p>
          <a:p>
            <a:r>
              <a:rPr lang="en-US" dirty="0"/>
              <a:t>A common navigation user experience.</a:t>
            </a:r>
          </a:p>
          <a:p>
            <a:r>
              <a:rPr lang="en-US" dirty="0"/>
              <a:t>A URI-based navigation scheme that permits navigation to any page in the application.</a:t>
            </a:r>
          </a:p>
          <a:p>
            <a:r>
              <a:rPr lang="en-US" dirty="0"/>
              <a:t>An integrated search handler.</a:t>
            </a:r>
          </a:p>
          <a:p>
            <a:endParaRPr lang="en-US" dirty="0"/>
          </a:p>
        </p:txBody>
      </p:sp>
    </p:spTree>
    <p:extLst>
      <p:ext uri="{BB962C8B-B14F-4D97-AF65-F5344CB8AC3E}">
        <p14:creationId xmlns:p14="http://schemas.microsoft.com/office/powerpoint/2010/main" val="2607373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B67B7-23E7-4343-966B-8B86F8EBE6A7}"/>
              </a:ext>
            </a:extLst>
          </p:cNvPr>
          <p:cNvSpPr>
            <a:spLocks noGrp="1"/>
          </p:cNvSpPr>
          <p:nvPr>
            <p:ph type="title"/>
          </p:nvPr>
        </p:nvSpPr>
        <p:spPr/>
        <p:txBody>
          <a:bodyPr>
            <a:normAutofit/>
          </a:bodyPr>
          <a:lstStyle/>
          <a:p>
            <a:r>
              <a:rPr lang="en-US" sz="3600" dirty="0"/>
              <a:t>XAML Hot Reload for </a:t>
            </a:r>
            <a:r>
              <a:rPr lang="en-US" sz="3600" dirty="0" err="1"/>
              <a:t>Xamarin.Forms</a:t>
            </a:r>
            <a:r>
              <a:rPr lang="en-US" sz="3600" dirty="0"/>
              <a:t> 🔥🔃</a:t>
            </a:r>
          </a:p>
        </p:txBody>
      </p:sp>
      <p:sp>
        <p:nvSpPr>
          <p:cNvPr id="3" name="Content Placeholder 2">
            <a:extLst>
              <a:ext uri="{FF2B5EF4-FFF2-40B4-BE49-F238E27FC236}">
                <a16:creationId xmlns:a16="http://schemas.microsoft.com/office/drawing/2014/main" id="{AEBD0644-BBB3-5348-A398-820850695384}"/>
              </a:ext>
            </a:extLst>
          </p:cNvPr>
          <p:cNvSpPr>
            <a:spLocks noGrp="1"/>
          </p:cNvSpPr>
          <p:nvPr>
            <p:ph idx="1"/>
          </p:nvPr>
        </p:nvSpPr>
        <p:spPr/>
        <p:txBody>
          <a:bodyPr/>
          <a:lstStyle/>
          <a:p>
            <a:pPr marL="0" indent="0">
              <a:buNone/>
            </a:pPr>
            <a:r>
              <a:rPr lang="en-US" dirty="0"/>
              <a:t>XAML Hot Reload for </a:t>
            </a:r>
            <a:r>
              <a:rPr lang="en-US" dirty="0" err="1"/>
              <a:t>Xamarin.Forms</a:t>
            </a:r>
            <a:r>
              <a:rPr lang="en-US" dirty="0"/>
              <a:t> enables you to make changes to your XAML UI. Also see them reflected live, without requiring another compile and deploy.</a:t>
            </a:r>
          </a:p>
          <a:p>
            <a:endParaRPr lang="en-US" dirty="0"/>
          </a:p>
          <a:p>
            <a:pPr marL="0" indent="0">
              <a:buNone/>
            </a:pPr>
            <a:r>
              <a:rPr lang="en-US" dirty="0"/>
              <a:t>Your application is compiled using XAML Hot Reload. Which means it works with all libraries and third-party controls. Whether you are building an iOS or Android app or iterating on an emulator, simulator, or physical device, XAML Hot Reload plugs into your existing workflow. This enables you to rapidly iterate over your user interface.</a:t>
            </a:r>
          </a:p>
          <a:p>
            <a:endParaRPr lang="en-US" dirty="0"/>
          </a:p>
        </p:txBody>
      </p:sp>
    </p:spTree>
    <p:extLst>
      <p:ext uri="{BB962C8B-B14F-4D97-AF65-F5344CB8AC3E}">
        <p14:creationId xmlns:p14="http://schemas.microsoft.com/office/powerpoint/2010/main" val="1423097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0C091-0199-7C49-B0AD-8C66DE766E85}"/>
              </a:ext>
            </a:extLst>
          </p:cNvPr>
          <p:cNvSpPr>
            <a:spLocks noGrp="1"/>
          </p:cNvSpPr>
          <p:nvPr>
            <p:ph type="title"/>
          </p:nvPr>
        </p:nvSpPr>
        <p:spPr>
          <a:xfrm>
            <a:off x="838200" y="2766218"/>
            <a:ext cx="10515600" cy="1325563"/>
          </a:xfrm>
        </p:spPr>
        <p:txBody>
          <a:bodyPr/>
          <a:lstStyle/>
          <a:p>
            <a:pPr algn="ctr"/>
            <a:r>
              <a:rPr lang="en-US" dirty="0"/>
              <a:t>DEMO</a:t>
            </a:r>
          </a:p>
        </p:txBody>
      </p:sp>
    </p:spTree>
    <p:extLst>
      <p:ext uri="{BB962C8B-B14F-4D97-AF65-F5344CB8AC3E}">
        <p14:creationId xmlns:p14="http://schemas.microsoft.com/office/powerpoint/2010/main" val="716633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0E218-C254-B945-B335-34716DF14991}"/>
              </a:ext>
            </a:extLst>
          </p:cNvPr>
          <p:cNvSpPr>
            <a:spLocks noGrp="1"/>
          </p:cNvSpPr>
          <p:nvPr>
            <p:ph type="title"/>
          </p:nvPr>
        </p:nvSpPr>
        <p:spPr/>
        <p:txBody>
          <a:bodyPr/>
          <a:lstStyle/>
          <a:p>
            <a:r>
              <a:rPr lang="en-US" dirty="0"/>
              <a:t>Future Roadmap </a:t>
            </a:r>
            <a:r>
              <a:rPr lang="en-US" dirty="0" err="1"/>
              <a:t>Xamarin.Forms</a:t>
            </a:r>
            <a:endParaRPr lang="en-US" dirty="0"/>
          </a:p>
        </p:txBody>
      </p:sp>
      <p:sp>
        <p:nvSpPr>
          <p:cNvPr id="3" name="Content Placeholder 2">
            <a:extLst>
              <a:ext uri="{FF2B5EF4-FFF2-40B4-BE49-F238E27FC236}">
                <a16:creationId xmlns:a16="http://schemas.microsoft.com/office/drawing/2014/main" id="{12B9D3F6-FADC-D846-B57D-F640168161B9}"/>
              </a:ext>
            </a:extLst>
          </p:cNvPr>
          <p:cNvSpPr>
            <a:spLocks noGrp="1"/>
          </p:cNvSpPr>
          <p:nvPr>
            <p:ph idx="1"/>
          </p:nvPr>
        </p:nvSpPr>
        <p:spPr/>
        <p:txBody>
          <a:bodyPr/>
          <a:lstStyle/>
          <a:p>
            <a:r>
              <a:rPr lang="en-US" dirty="0"/>
              <a:t>November/December 2019</a:t>
            </a:r>
          </a:p>
          <a:p>
            <a:pPr lvl="1"/>
            <a:r>
              <a:rPr lang="en-US" dirty="0" err="1"/>
              <a:t>CarouselView</a:t>
            </a:r>
            <a:endParaRPr lang="en-US" dirty="0"/>
          </a:p>
          <a:p>
            <a:pPr lvl="1"/>
            <a:r>
              <a:rPr lang="en-US" dirty="0"/>
              <a:t>Custom/Embedded fonts</a:t>
            </a:r>
          </a:p>
          <a:p>
            <a:pPr lvl="1"/>
            <a:r>
              <a:rPr lang="en-US" dirty="0"/>
              <a:t>Add "Target" support to </a:t>
            </a:r>
            <a:r>
              <a:rPr lang="en-US" dirty="0" err="1"/>
              <a:t>VisualStateManager</a:t>
            </a:r>
            <a:endParaRPr lang="en-US" dirty="0"/>
          </a:p>
          <a:p>
            <a:pPr lvl="1"/>
            <a:r>
              <a:rPr lang="en-US" dirty="0" err="1"/>
              <a:t>IndicatorView</a:t>
            </a:r>
            <a:r>
              <a:rPr lang="en-US" dirty="0"/>
              <a:t>(Cross and Native support)</a:t>
            </a:r>
          </a:p>
          <a:p>
            <a:pPr lvl="1"/>
            <a:r>
              <a:rPr lang="en-US" dirty="0" err="1"/>
              <a:t>SwipeView</a:t>
            </a:r>
            <a:endParaRPr lang="en-US" dirty="0"/>
          </a:p>
          <a:p>
            <a:pPr lvl="1"/>
            <a:r>
              <a:rPr lang="en-US" dirty="0" err="1"/>
              <a:t>Gradiants</a:t>
            </a:r>
            <a:endParaRPr lang="en-US" dirty="0"/>
          </a:p>
          <a:p>
            <a:endParaRPr lang="en-US" dirty="0"/>
          </a:p>
        </p:txBody>
      </p:sp>
      <p:pic>
        <p:nvPicPr>
          <p:cNvPr id="5" name="Picture 4">
            <a:extLst>
              <a:ext uri="{FF2B5EF4-FFF2-40B4-BE49-F238E27FC236}">
                <a16:creationId xmlns:a16="http://schemas.microsoft.com/office/drawing/2014/main" id="{834CC52B-D769-4843-A6AE-8385B4419D62}"/>
              </a:ext>
            </a:extLst>
          </p:cNvPr>
          <p:cNvPicPr>
            <a:picLocks noChangeAspect="1"/>
          </p:cNvPicPr>
          <p:nvPr/>
        </p:nvPicPr>
        <p:blipFill>
          <a:blip r:embed="rId2"/>
          <a:stretch>
            <a:fillRect/>
          </a:stretch>
        </p:blipFill>
        <p:spPr>
          <a:xfrm>
            <a:off x="9355773" y="1548339"/>
            <a:ext cx="2447702" cy="4905910"/>
          </a:xfrm>
          <a:prstGeom prst="rect">
            <a:avLst/>
          </a:prstGeom>
        </p:spPr>
      </p:pic>
    </p:spTree>
    <p:extLst>
      <p:ext uri="{BB962C8B-B14F-4D97-AF65-F5344CB8AC3E}">
        <p14:creationId xmlns:p14="http://schemas.microsoft.com/office/powerpoint/2010/main" val="27709103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303</TotalTime>
  <Words>474</Words>
  <Application>Microsoft Macintosh PowerPoint</Application>
  <PresentationFormat>Widescreen</PresentationFormat>
  <Paragraphs>70</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Tahoma</vt:lpstr>
      <vt:lpstr>Office Theme</vt:lpstr>
      <vt:lpstr>Xamarin.Forms Updates and Roadmap</vt:lpstr>
      <vt:lpstr>Xamarin.Forms 4.0</vt:lpstr>
      <vt:lpstr>Xamarin.Forms 4.1</vt:lpstr>
      <vt:lpstr>Xamarin.Forms 4.2</vt:lpstr>
      <vt:lpstr>Xamarin.Forms 4.3</vt:lpstr>
      <vt:lpstr>Xamarin.Forms Shell</vt:lpstr>
      <vt:lpstr>XAML Hot Reload for Xamarin.Forms 🔥🔃</vt:lpstr>
      <vt:lpstr>DEMO</vt:lpstr>
      <vt:lpstr>Future Roadmap Xamarin.Forms</vt:lpstr>
      <vt:lpstr>Future Roadmap Xamarin.Forms</vt:lpstr>
      <vt:lpstr>Xamarin Hot Restart</vt:lpstr>
      <vt:lpstr>PowerPoint Presentation</vt:lpstr>
      <vt:lpstr>Sign up for Preview</vt:lpstr>
      <vt:lpstr>Resources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Vania Vega</dc:creator>
  <cp:lastModifiedBy>Alejandro Ruiz</cp:lastModifiedBy>
  <cp:revision>23</cp:revision>
  <dcterms:created xsi:type="dcterms:W3CDTF">2017-07-18T20:10:15Z</dcterms:created>
  <dcterms:modified xsi:type="dcterms:W3CDTF">2019-11-20T20:22:08Z</dcterms:modified>
</cp:coreProperties>
</file>

<file path=docProps/thumbnail.jpeg>
</file>